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96" r:id="rId2"/>
    <p:sldId id="514" r:id="rId3"/>
    <p:sldId id="385" r:id="rId4"/>
    <p:sldId id="387" r:id="rId5"/>
    <p:sldId id="398" r:id="rId6"/>
    <p:sldId id="498" r:id="rId7"/>
    <p:sldId id="515" r:id="rId8"/>
    <p:sldId id="523" r:id="rId9"/>
    <p:sldId id="516" r:id="rId10"/>
    <p:sldId id="518" r:id="rId11"/>
    <p:sldId id="519" r:id="rId12"/>
    <p:sldId id="520" r:id="rId13"/>
    <p:sldId id="521" r:id="rId14"/>
    <p:sldId id="522" r:id="rId15"/>
    <p:sldId id="524" r:id="rId16"/>
    <p:sldId id="525" r:id="rId17"/>
    <p:sldId id="526" r:id="rId18"/>
    <p:sldId id="527" r:id="rId19"/>
    <p:sldId id="528" r:id="rId20"/>
    <p:sldId id="529" r:id="rId21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>
      <p:ext uri="{19B8F6BF-5375-455C-9EA6-DF929625EA0E}">
        <p15:presenceInfo xmlns:p15="http://schemas.microsoft.com/office/powerpoint/2012/main" userId="S-1-5-21-2542494797-2759003736-1566031932-20664" providerId="AD"/>
      </p:ext>
    </p:extLst>
  </p:cmAuthor>
  <p:cmAuthor id="2" name="extrena" initials="e" lastIdx="7" clrIdx="1">
    <p:extLst>
      <p:ext uri="{19B8F6BF-5375-455C-9EA6-DF929625EA0E}">
        <p15:presenceInfo xmlns:p15="http://schemas.microsoft.com/office/powerpoint/2012/main" userId="ext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ED5338"/>
    <a:srgbClr val="F7F2E5"/>
    <a:srgbClr val="000000"/>
    <a:srgbClr val="C59368"/>
    <a:srgbClr val="959595"/>
    <a:srgbClr val="EDD8C2"/>
    <a:srgbClr val="F2ECDE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1" autoAdjust="0"/>
    <p:restoredTop sz="96374" autoAdjust="0"/>
  </p:normalViewPr>
  <p:slideViewPr>
    <p:cSldViewPr snapToGrid="0">
      <p:cViewPr>
        <p:scale>
          <a:sx n="75" d="100"/>
          <a:sy n="75" d="100"/>
        </p:scale>
        <p:origin x="2358" y="780"/>
      </p:cViewPr>
      <p:guideLst>
        <p:guide orient="horz" pos="363"/>
        <p:guide pos="533"/>
        <p:guide pos="1077"/>
        <p:guide orient="horz" pos="9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459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1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08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1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68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00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44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0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1667" y="4065307"/>
            <a:ext cx="7191657" cy="152783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167198" y="4108370"/>
            <a:ext cx="6968884" cy="136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предоставления </a:t>
            </a:r>
            <a:r>
              <a:rPr kumimoji="0" lang="ru-RU" sz="4000" b="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214A49C-BB72-4BBA-ABF6-E3AC7B9D3D8F}"/>
              </a:ext>
            </a:extLst>
          </p:cNvPr>
          <p:cNvSpPr/>
          <p:nvPr/>
        </p:nvSpPr>
        <p:spPr>
          <a:xfrm>
            <a:off x="2822910" y="1381285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B1CD31A-5B3A-452B-969D-A64DFF08EA60}"/>
              </a:ext>
            </a:extLst>
          </p:cNvPr>
          <p:cNvSpPr/>
          <p:nvPr/>
        </p:nvSpPr>
        <p:spPr>
          <a:xfrm>
            <a:off x="5539439" y="1380106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: изогнутая 8">
            <a:extLst>
              <a:ext uri="{FF2B5EF4-FFF2-40B4-BE49-F238E27FC236}">
                <a16:creationId xmlns:a16="http://schemas.microsoft.com/office/drawing/2014/main" id="{B12DE536-6A01-48A2-8538-802FE343BD0C}"/>
              </a:ext>
            </a:extLst>
          </p:cNvPr>
          <p:cNvSpPr/>
          <p:nvPr/>
        </p:nvSpPr>
        <p:spPr>
          <a:xfrm rot="5400000">
            <a:off x="10099401" y="1901658"/>
            <a:ext cx="669886" cy="396754"/>
          </a:xfrm>
          <a:prstGeom prst="bentArrow">
            <a:avLst>
              <a:gd name="adj1" fmla="val 25000"/>
              <a:gd name="adj2" fmla="val 50000"/>
              <a:gd name="adj3" fmla="val 43127"/>
              <a:gd name="adj4" fmla="val 4375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81D0D51-9AF9-4D9C-BE9D-9036B22CF03A}"/>
              </a:ext>
            </a:extLst>
          </p:cNvPr>
          <p:cNvSpPr/>
          <p:nvPr/>
        </p:nvSpPr>
        <p:spPr>
          <a:xfrm rot="10800000">
            <a:off x="8013824" y="3140228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970D03-ACDC-47FD-BB0E-C5CBA2BBA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" y="578723"/>
            <a:ext cx="2803750" cy="215757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76EFE-0191-4C1C-AA33-1AEF3DB108B8}"/>
              </a:ext>
            </a:extLst>
          </p:cNvPr>
          <p:cNvSpPr/>
          <p:nvPr/>
        </p:nvSpPr>
        <p:spPr>
          <a:xfrm>
            <a:off x="3205425" y="1073060"/>
            <a:ext cx="2320354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Заявка субъекта МСП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D7C794-DB59-4BAC-9F2A-C1091CB317F0}"/>
              </a:ext>
            </a:extLst>
          </p:cNvPr>
          <p:cNvSpPr/>
          <p:nvPr/>
        </p:nvSpPr>
        <p:spPr>
          <a:xfrm>
            <a:off x="5924574" y="1073060"/>
            <a:ext cx="1948879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Скоринг и подбор площадки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F1BD450-2CAC-4006-91E5-28E879781127}"/>
              </a:ext>
            </a:extLst>
          </p:cNvPr>
          <p:cNvSpPr/>
          <p:nvPr/>
        </p:nvSpPr>
        <p:spPr>
          <a:xfrm>
            <a:off x="7873453" y="1398297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E2F1EC-07F8-4777-A32F-888E4AF01A58}"/>
              </a:ext>
            </a:extLst>
          </p:cNvPr>
          <p:cNvSpPr/>
          <p:nvPr/>
        </p:nvSpPr>
        <p:spPr>
          <a:xfrm>
            <a:off x="8284909" y="1073060"/>
            <a:ext cx="1948880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Подбор исполнителя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FFDB10-1958-4EB9-8361-BE3371DF2AFB}"/>
              </a:ext>
            </a:extLst>
          </p:cNvPr>
          <p:cNvSpPr/>
          <p:nvPr/>
        </p:nvSpPr>
        <p:spPr>
          <a:xfrm>
            <a:off x="8385299" y="2538897"/>
            <a:ext cx="2143955" cy="14788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Заключение трехстороннего договора (кроме Витрины региона)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12F1C1-E444-4219-B6A2-550B7687399D}"/>
              </a:ext>
            </a:extLst>
          </p:cNvPr>
          <p:cNvSpPr/>
          <p:nvPr/>
        </p:nvSpPr>
        <p:spPr>
          <a:xfrm>
            <a:off x="5869869" y="2781941"/>
            <a:ext cx="2143955" cy="10401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Сбор необходимой информации от субъекта МСП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F7D5AC7-5313-4C53-83D8-56BE2CC6451C}"/>
              </a:ext>
            </a:extLst>
          </p:cNvPr>
          <p:cNvSpPr/>
          <p:nvPr/>
        </p:nvSpPr>
        <p:spPr>
          <a:xfrm rot="10800000">
            <a:off x="5498394" y="3140227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3EF89F-BFDE-4D48-A6F6-995560B1DD44}"/>
              </a:ext>
            </a:extLst>
          </p:cNvPr>
          <p:cNvSpPr/>
          <p:nvPr/>
        </p:nvSpPr>
        <p:spPr>
          <a:xfrm>
            <a:off x="3484267" y="2736296"/>
            <a:ext cx="1974562" cy="10858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Перевод, редактирование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C424FD4-A9C1-4B48-82FC-8A52070BD89E}"/>
              </a:ext>
            </a:extLst>
          </p:cNvPr>
          <p:cNvSpPr/>
          <p:nvPr/>
        </p:nvSpPr>
        <p:spPr>
          <a:xfrm>
            <a:off x="756779" y="3416453"/>
            <a:ext cx="2251868" cy="18247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Размещение субъекта СМП на электронной площадке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6C02659D-BE48-4CC9-8D83-0FA984519F8D}"/>
              </a:ext>
            </a:extLst>
          </p:cNvPr>
          <p:cNvSpPr/>
          <p:nvPr/>
        </p:nvSpPr>
        <p:spPr>
          <a:xfrm rot="10800000">
            <a:off x="3035852" y="3503611"/>
            <a:ext cx="451740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Стрелка: изогнутая вверх 21">
            <a:extLst>
              <a:ext uri="{FF2B5EF4-FFF2-40B4-BE49-F238E27FC236}">
                <a16:creationId xmlns:a16="http://schemas.microsoft.com/office/drawing/2014/main" id="{4DFA4CE8-5696-4EBE-8583-9DA9AAF06FBE}"/>
              </a:ext>
            </a:extLst>
          </p:cNvPr>
          <p:cNvSpPr/>
          <p:nvPr/>
        </p:nvSpPr>
        <p:spPr>
          <a:xfrm rot="5400000">
            <a:off x="2595523" y="5194614"/>
            <a:ext cx="676413" cy="769645"/>
          </a:xfrm>
          <a:prstGeom prst="bent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168EE4E-2FAC-4947-A5A3-A19845C60C0E}"/>
              </a:ext>
            </a:extLst>
          </p:cNvPr>
          <p:cNvSpPr/>
          <p:nvPr/>
        </p:nvSpPr>
        <p:spPr>
          <a:xfrm>
            <a:off x="3327032" y="5241230"/>
            <a:ext cx="1913643" cy="12122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Реклама и продвижение магазина на площадке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7D7DDD7-E5BF-496F-ACC8-5CDA3449602C}"/>
              </a:ext>
            </a:extLst>
          </p:cNvPr>
          <p:cNvSpPr/>
          <p:nvPr/>
        </p:nvSpPr>
        <p:spPr>
          <a:xfrm>
            <a:off x="5614620" y="5369596"/>
            <a:ext cx="1913643" cy="9554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Сопровождение магазина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D9404E2D-9F75-4FBD-A64D-35C5EC92AB57}"/>
              </a:ext>
            </a:extLst>
          </p:cNvPr>
          <p:cNvSpPr/>
          <p:nvPr/>
        </p:nvSpPr>
        <p:spPr>
          <a:xfrm>
            <a:off x="5243145" y="5641418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91E332-9BDB-482C-A1BF-4AD56FD6FB81}"/>
              </a:ext>
            </a:extLst>
          </p:cNvPr>
          <p:cNvSpPr/>
          <p:nvPr/>
        </p:nvSpPr>
        <p:spPr>
          <a:xfrm>
            <a:off x="59092" y="6786527"/>
            <a:ext cx="8945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Размещение на электронно-торговых площадках (Майкопский район): 2</a:t>
            </a:r>
          </a:p>
        </p:txBody>
      </p:sp>
    </p:spTree>
    <p:extLst>
      <p:ext uri="{BB962C8B-B14F-4D97-AF65-F5344CB8AC3E}">
        <p14:creationId xmlns:p14="http://schemas.microsoft.com/office/powerpoint/2010/main" val="86829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3280235">
            <a:off x="-1195566" y="3714403"/>
            <a:ext cx="7576720" cy="4235928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6792625" y="-287716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-902284" y="638973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68343" y="5274433"/>
            <a:ext cx="1368940" cy="1368940"/>
            <a:chOff x="5783810" y="4814119"/>
            <a:chExt cx="1346200" cy="1346200"/>
          </a:xfrm>
        </p:grpSpPr>
        <p:sp>
          <p:nvSpPr>
            <p:cNvPr id="14" name="Овал 13"/>
            <p:cNvSpPr/>
            <p:nvPr/>
          </p:nvSpPr>
          <p:spPr>
            <a:xfrm>
              <a:off x="5783810" y="4814119"/>
              <a:ext cx="1346200" cy="1346200"/>
            </a:xfrm>
            <a:prstGeom prst="ellipse">
              <a:avLst/>
            </a:prstGeom>
            <a:solidFill>
              <a:srgbClr val="ED53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367" y="5137594"/>
              <a:ext cx="700587" cy="61058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280330" y="839508"/>
            <a:ext cx="2849371" cy="677391"/>
            <a:chOff x="3829260" y="752996"/>
            <a:chExt cx="2052613" cy="487975"/>
          </a:xfrm>
        </p:grpSpPr>
        <p:sp>
          <p:nvSpPr>
            <p:cNvPr id="22" name="Прямоугольник 21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4934" y="1458661"/>
            <a:ext cx="8949115" cy="5139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5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Создание и модернизация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web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-сайтов, интернет-магазинов и мобильных приложений </a:t>
            </a:r>
          </a:p>
          <a:p>
            <a:r>
              <a:rPr lang="ru-RU" sz="3200" u="sng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(для субъектов МСП бесплатно, в рамках лимита ЦПП РА).</a:t>
            </a:r>
          </a:p>
          <a:p>
            <a:endParaRPr lang="ru-RU" sz="32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ru-RU" sz="40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4433" y="47958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78720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214A49C-BB72-4BBA-ABF6-E3AC7B9D3D8F}"/>
              </a:ext>
            </a:extLst>
          </p:cNvPr>
          <p:cNvSpPr/>
          <p:nvPr/>
        </p:nvSpPr>
        <p:spPr>
          <a:xfrm>
            <a:off x="2834392" y="663187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B1CD31A-5B3A-452B-969D-A64DFF08EA60}"/>
              </a:ext>
            </a:extLst>
          </p:cNvPr>
          <p:cNvSpPr/>
          <p:nvPr/>
        </p:nvSpPr>
        <p:spPr>
          <a:xfrm>
            <a:off x="5537068" y="743383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76EFE-0191-4C1C-AA33-1AEF3DB108B8}"/>
              </a:ext>
            </a:extLst>
          </p:cNvPr>
          <p:cNvSpPr/>
          <p:nvPr/>
        </p:nvSpPr>
        <p:spPr>
          <a:xfrm>
            <a:off x="3232466" y="303077"/>
            <a:ext cx="2320354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Заявка субъекта МСП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D7C794-DB59-4BAC-9F2A-C1091CB317F0}"/>
              </a:ext>
            </a:extLst>
          </p:cNvPr>
          <p:cNvSpPr/>
          <p:nvPr/>
        </p:nvSpPr>
        <p:spPr>
          <a:xfrm>
            <a:off x="5922203" y="302689"/>
            <a:ext cx="1948879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Передача заявки партнёру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F1BD450-2CAC-4006-91E5-28E879781127}"/>
              </a:ext>
            </a:extLst>
          </p:cNvPr>
          <p:cNvSpPr/>
          <p:nvPr/>
        </p:nvSpPr>
        <p:spPr>
          <a:xfrm>
            <a:off x="7871082" y="761574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E2F1EC-07F8-4777-A32F-888E4AF01A58}"/>
              </a:ext>
            </a:extLst>
          </p:cNvPr>
          <p:cNvSpPr/>
          <p:nvPr/>
        </p:nvSpPr>
        <p:spPr>
          <a:xfrm>
            <a:off x="8284905" y="297463"/>
            <a:ext cx="1948880" cy="1060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партнером технического задания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FFDB10-1958-4EB9-8361-BE3371DF2AFB}"/>
              </a:ext>
            </a:extLst>
          </p:cNvPr>
          <p:cNvSpPr/>
          <p:nvPr/>
        </p:nvSpPr>
        <p:spPr>
          <a:xfrm>
            <a:off x="8089830" y="2033054"/>
            <a:ext cx="2143955" cy="14788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и передача интернет ресурса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6EA551-AD50-4A16-A7C4-0E83DBDA0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" y="308458"/>
            <a:ext cx="2761640" cy="1824778"/>
          </a:xfrm>
          <a:prstGeom prst="rect">
            <a:avLst/>
          </a:prstGeom>
        </p:spPr>
      </p:pic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E9F709D-BE69-4842-9B0C-7FD7CC7938D7}"/>
              </a:ext>
            </a:extLst>
          </p:cNvPr>
          <p:cNvSpPr/>
          <p:nvPr/>
        </p:nvSpPr>
        <p:spPr>
          <a:xfrm rot="5400000">
            <a:off x="8977653" y="1557234"/>
            <a:ext cx="563383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ACEFEC-6879-44FE-93BB-04DEDB979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867" y="1455675"/>
            <a:ext cx="4466824" cy="25125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B99572-67FF-4174-8043-CD7754FB4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2" y="4015030"/>
            <a:ext cx="4137746" cy="23274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2DD308-77BE-425E-A09F-513B4806B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406" y="4047733"/>
            <a:ext cx="4700825" cy="264421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760B21-1C11-4EB9-AF6F-028F0D657C32}"/>
              </a:ext>
            </a:extLst>
          </p:cNvPr>
          <p:cNvSpPr/>
          <p:nvPr/>
        </p:nvSpPr>
        <p:spPr>
          <a:xfrm>
            <a:off x="59092" y="6896488"/>
            <a:ext cx="917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Разработано сайтов (Майкопский район): 1; </a:t>
            </a:r>
          </a:p>
          <a:p>
            <a:r>
              <a:rPr lang="ru-RU" dirty="0"/>
              <a:t>Размещено на туристической платформе </a:t>
            </a:r>
            <a:r>
              <a:rPr lang="en-US" dirty="0"/>
              <a:t>travel-explorer.ru</a:t>
            </a:r>
            <a:r>
              <a:rPr lang="ru-RU" dirty="0"/>
              <a:t> (Майкопский район): 6</a:t>
            </a:r>
          </a:p>
        </p:txBody>
      </p:sp>
    </p:spTree>
    <p:extLst>
      <p:ext uri="{BB962C8B-B14F-4D97-AF65-F5344CB8AC3E}">
        <p14:creationId xmlns:p14="http://schemas.microsoft.com/office/powerpoint/2010/main" val="72154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3280235">
            <a:off x="-1195566" y="3714403"/>
            <a:ext cx="7576720" cy="4235928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6792625" y="-287716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-902284" y="638973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68343" y="5274433"/>
            <a:ext cx="1368940" cy="1368940"/>
            <a:chOff x="5783810" y="4814119"/>
            <a:chExt cx="1346200" cy="1346200"/>
          </a:xfrm>
        </p:grpSpPr>
        <p:sp>
          <p:nvSpPr>
            <p:cNvPr id="14" name="Овал 13"/>
            <p:cNvSpPr/>
            <p:nvPr/>
          </p:nvSpPr>
          <p:spPr>
            <a:xfrm>
              <a:off x="5783810" y="4814119"/>
              <a:ext cx="1346200" cy="1346200"/>
            </a:xfrm>
            <a:prstGeom prst="ellipse">
              <a:avLst/>
            </a:prstGeom>
            <a:solidFill>
              <a:srgbClr val="ED53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367" y="5137594"/>
              <a:ext cx="700587" cy="61058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280330" y="839508"/>
            <a:ext cx="2849371" cy="677391"/>
            <a:chOff x="3829260" y="752996"/>
            <a:chExt cx="2052613" cy="487975"/>
          </a:xfrm>
        </p:grpSpPr>
        <p:sp>
          <p:nvSpPr>
            <p:cNvPr id="22" name="Прямоугольник 21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58080" y="1749726"/>
            <a:ext cx="7079860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6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b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Участие в </a:t>
            </a:r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выставочно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-ярмарочных мероприятиях на территории и за пределами Российской Федерации. </a:t>
            </a:r>
          </a:p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Оплата аренды, застройки, перевозки образцов, регистрационного взноса производится центром «Мой Бизнес».</a:t>
            </a:r>
          </a:p>
          <a:p>
            <a:endParaRPr lang="ru-RU" sz="32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ru-RU" sz="40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4433" y="47958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183531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214A49C-BB72-4BBA-ABF6-E3AC7B9D3D8F}"/>
              </a:ext>
            </a:extLst>
          </p:cNvPr>
          <p:cNvSpPr/>
          <p:nvPr/>
        </p:nvSpPr>
        <p:spPr>
          <a:xfrm>
            <a:off x="2822910" y="1381285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B1CD31A-5B3A-452B-969D-A64DFF08EA60}"/>
              </a:ext>
            </a:extLst>
          </p:cNvPr>
          <p:cNvSpPr/>
          <p:nvPr/>
        </p:nvSpPr>
        <p:spPr>
          <a:xfrm>
            <a:off x="5539439" y="1380106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76EFE-0191-4C1C-AA33-1AEF3DB108B8}"/>
              </a:ext>
            </a:extLst>
          </p:cNvPr>
          <p:cNvSpPr/>
          <p:nvPr/>
        </p:nvSpPr>
        <p:spPr>
          <a:xfrm>
            <a:off x="3205425" y="1073060"/>
            <a:ext cx="2320354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Заявка субъекта МСП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D7C794-DB59-4BAC-9F2A-C1091CB317F0}"/>
              </a:ext>
            </a:extLst>
          </p:cNvPr>
          <p:cNvSpPr/>
          <p:nvPr/>
        </p:nvSpPr>
        <p:spPr>
          <a:xfrm>
            <a:off x="5924574" y="887852"/>
            <a:ext cx="1948879" cy="14305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Бронирование необходимой площади в выставочном павильоне 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F1BD450-2CAC-4006-91E5-28E879781127}"/>
              </a:ext>
            </a:extLst>
          </p:cNvPr>
          <p:cNvSpPr/>
          <p:nvPr/>
        </p:nvSpPr>
        <p:spPr>
          <a:xfrm>
            <a:off x="7873453" y="1398297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E2F1EC-07F8-4777-A32F-888E4AF01A58}"/>
              </a:ext>
            </a:extLst>
          </p:cNvPr>
          <p:cNvSpPr/>
          <p:nvPr/>
        </p:nvSpPr>
        <p:spPr>
          <a:xfrm>
            <a:off x="8284909" y="1073060"/>
            <a:ext cx="1948880" cy="1060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Оформление стенда участников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FFDB10-1958-4EB9-8361-BE3371DF2AFB}"/>
              </a:ext>
            </a:extLst>
          </p:cNvPr>
          <p:cNvSpPr/>
          <p:nvPr/>
        </p:nvSpPr>
        <p:spPr>
          <a:xfrm>
            <a:off x="8187368" y="2737654"/>
            <a:ext cx="2143955" cy="14788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Перевозка продукции до места проведение выставки и обратно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E9F709D-BE69-4842-9B0C-7FD7CC7938D7}"/>
              </a:ext>
            </a:extLst>
          </p:cNvPr>
          <p:cNvSpPr/>
          <p:nvPr/>
        </p:nvSpPr>
        <p:spPr>
          <a:xfrm rot="5400000">
            <a:off x="8977655" y="2292574"/>
            <a:ext cx="563383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C5619D-EC08-4525-8783-B2B087FEF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" y="668283"/>
            <a:ext cx="2738619" cy="1976095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99A80807-F88A-4648-9ABD-1293637EEF67}"/>
              </a:ext>
            </a:extLst>
          </p:cNvPr>
          <p:cNvSpPr/>
          <p:nvPr/>
        </p:nvSpPr>
        <p:spPr>
          <a:xfrm rot="10800000">
            <a:off x="7623985" y="3381576"/>
            <a:ext cx="563383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F1EA07-B259-4C59-B261-9EB3147730EC}"/>
              </a:ext>
            </a:extLst>
          </p:cNvPr>
          <p:cNvSpPr/>
          <p:nvPr/>
        </p:nvSpPr>
        <p:spPr>
          <a:xfrm>
            <a:off x="5572498" y="3041672"/>
            <a:ext cx="2051487" cy="956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участия в выставке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10CBE4-B1E7-4690-A586-0F258EBBD369}"/>
              </a:ext>
            </a:extLst>
          </p:cNvPr>
          <p:cNvSpPr/>
          <p:nvPr/>
        </p:nvSpPr>
        <p:spPr>
          <a:xfrm>
            <a:off x="84291" y="6805868"/>
            <a:ext cx="6646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2020 г. обеспечение участия в </a:t>
            </a:r>
            <a:r>
              <a:rPr lang="ru-RU" dirty="0" err="1"/>
              <a:t>выставочно</a:t>
            </a:r>
            <a:r>
              <a:rPr lang="ru-RU" dirty="0"/>
              <a:t>-ярмарочных мероприятиях (Майкопский район): 2</a:t>
            </a:r>
          </a:p>
        </p:txBody>
      </p:sp>
    </p:spTree>
    <p:extLst>
      <p:ext uri="{BB962C8B-B14F-4D97-AF65-F5344CB8AC3E}">
        <p14:creationId xmlns:p14="http://schemas.microsoft.com/office/powerpoint/2010/main" val="80961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3280235">
            <a:off x="-1195566" y="3714403"/>
            <a:ext cx="7576720" cy="4235928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6792625" y="-287716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-902284" y="638973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68343" y="5274433"/>
            <a:ext cx="1368940" cy="1368940"/>
            <a:chOff x="5783810" y="4814119"/>
            <a:chExt cx="1346200" cy="1346200"/>
          </a:xfrm>
        </p:grpSpPr>
        <p:sp>
          <p:nvSpPr>
            <p:cNvPr id="14" name="Овал 13"/>
            <p:cNvSpPr/>
            <p:nvPr/>
          </p:nvSpPr>
          <p:spPr>
            <a:xfrm>
              <a:off x="5783810" y="4814119"/>
              <a:ext cx="1346200" cy="1346200"/>
            </a:xfrm>
            <a:prstGeom prst="ellipse">
              <a:avLst/>
            </a:prstGeom>
            <a:solidFill>
              <a:srgbClr val="ED53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367" y="5137594"/>
              <a:ext cx="700587" cy="61058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280330" y="839508"/>
            <a:ext cx="2849371" cy="677391"/>
            <a:chOff x="3829260" y="752996"/>
            <a:chExt cx="2052613" cy="487975"/>
          </a:xfrm>
        </p:grpSpPr>
        <p:sp>
          <p:nvSpPr>
            <p:cNvPr id="22" name="Прямоугольник 21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8657" y="1503504"/>
            <a:ext cx="5749092" cy="5139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7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b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Патентование и сертификация </a:t>
            </a:r>
          </a:p>
          <a:p>
            <a:r>
              <a:rPr lang="ru-RU" sz="3200" u="sng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(для субъектов МСП бесплатно, в рамках лимита ЦПП РА).</a:t>
            </a:r>
          </a:p>
          <a:p>
            <a:endParaRPr lang="ru-RU" sz="32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ru-RU" sz="40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4433" y="47958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69926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214A49C-BB72-4BBA-ABF6-E3AC7B9D3D8F}"/>
              </a:ext>
            </a:extLst>
          </p:cNvPr>
          <p:cNvSpPr/>
          <p:nvPr/>
        </p:nvSpPr>
        <p:spPr>
          <a:xfrm>
            <a:off x="2822910" y="1381285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B1CD31A-5B3A-452B-969D-A64DFF08EA60}"/>
              </a:ext>
            </a:extLst>
          </p:cNvPr>
          <p:cNvSpPr/>
          <p:nvPr/>
        </p:nvSpPr>
        <p:spPr>
          <a:xfrm>
            <a:off x="5539439" y="1380106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76EFE-0191-4C1C-AA33-1AEF3DB108B8}"/>
              </a:ext>
            </a:extLst>
          </p:cNvPr>
          <p:cNvSpPr/>
          <p:nvPr/>
        </p:nvSpPr>
        <p:spPr>
          <a:xfrm>
            <a:off x="3205425" y="1073060"/>
            <a:ext cx="2320354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Заявка субъекта МСП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D7C794-DB59-4BAC-9F2A-C1091CB317F0}"/>
              </a:ext>
            </a:extLst>
          </p:cNvPr>
          <p:cNvSpPr/>
          <p:nvPr/>
        </p:nvSpPr>
        <p:spPr>
          <a:xfrm>
            <a:off x="5917744" y="716680"/>
            <a:ext cx="2440054" cy="19956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Центром Мой Бизнес конъюнктурного анализа рынка цен на услуги  потенциальных исполнителей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F1BD450-2CAC-4006-91E5-28E879781127}"/>
              </a:ext>
            </a:extLst>
          </p:cNvPr>
          <p:cNvSpPr/>
          <p:nvPr/>
        </p:nvSpPr>
        <p:spPr>
          <a:xfrm>
            <a:off x="8371458" y="1380105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E2F1EC-07F8-4777-A32F-888E4AF01A58}"/>
              </a:ext>
            </a:extLst>
          </p:cNvPr>
          <p:cNvSpPr/>
          <p:nvPr/>
        </p:nvSpPr>
        <p:spPr>
          <a:xfrm>
            <a:off x="8742933" y="930654"/>
            <a:ext cx="1948880" cy="1060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Заключение трехстороннего договора на оказание услуги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FFDB10-1958-4EB9-8361-BE3371DF2AFB}"/>
              </a:ext>
            </a:extLst>
          </p:cNvPr>
          <p:cNvSpPr/>
          <p:nvPr/>
        </p:nvSpPr>
        <p:spPr>
          <a:xfrm>
            <a:off x="8445117" y="2845942"/>
            <a:ext cx="2143955" cy="14788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готового пакета документов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E9F709D-BE69-4842-9B0C-7FD7CC7938D7}"/>
              </a:ext>
            </a:extLst>
          </p:cNvPr>
          <p:cNvSpPr/>
          <p:nvPr/>
        </p:nvSpPr>
        <p:spPr>
          <a:xfrm rot="5400000">
            <a:off x="9440567" y="2292911"/>
            <a:ext cx="829836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CB1BFE-6713-45F3-8085-621C14F2C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" y="850816"/>
            <a:ext cx="2754547" cy="17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3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3280235">
            <a:off x="-1195566" y="3714403"/>
            <a:ext cx="7576720" cy="4235928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6792625" y="-287716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-902284" y="638973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68343" y="5274433"/>
            <a:ext cx="1368940" cy="1368940"/>
            <a:chOff x="5783810" y="4814119"/>
            <a:chExt cx="1346200" cy="1346200"/>
          </a:xfrm>
        </p:grpSpPr>
        <p:sp>
          <p:nvSpPr>
            <p:cNvPr id="14" name="Овал 13"/>
            <p:cNvSpPr/>
            <p:nvPr/>
          </p:nvSpPr>
          <p:spPr>
            <a:xfrm>
              <a:off x="5783810" y="4814119"/>
              <a:ext cx="1346200" cy="1346200"/>
            </a:xfrm>
            <a:prstGeom prst="ellipse">
              <a:avLst/>
            </a:prstGeom>
            <a:solidFill>
              <a:srgbClr val="ED53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367" y="5137594"/>
              <a:ext cx="700587" cy="61058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280330" y="839508"/>
            <a:ext cx="2849371" cy="677391"/>
            <a:chOff x="3829260" y="752996"/>
            <a:chExt cx="2052613" cy="487975"/>
          </a:xfrm>
        </p:grpSpPr>
        <p:sp>
          <p:nvSpPr>
            <p:cNvPr id="22" name="Прямоугольник 21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8657" y="1503504"/>
            <a:ext cx="7031818" cy="5139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8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b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Брендирование и разработка фирменного стиля</a:t>
            </a:r>
            <a:endParaRPr lang="ru-RU" sz="3200" u="sng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r>
              <a:rPr lang="ru-RU" sz="3200" u="sng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(для субъектов МСП бесплатно, в рамках лимита ЦПП РА).</a:t>
            </a:r>
          </a:p>
          <a:p>
            <a:endParaRPr lang="ru-RU" sz="32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ru-RU" sz="40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4433" y="47958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87123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214A49C-BB72-4BBA-ABF6-E3AC7B9D3D8F}"/>
              </a:ext>
            </a:extLst>
          </p:cNvPr>
          <p:cNvSpPr/>
          <p:nvPr/>
        </p:nvSpPr>
        <p:spPr>
          <a:xfrm>
            <a:off x="2822910" y="1381285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B1CD31A-5B3A-452B-969D-A64DFF08EA60}"/>
              </a:ext>
            </a:extLst>
          </p:cNvPr>
          <p:cNvSpPr/>
          <p:nvPr/>
        </p:nvSpPr>
        <p:spPr>
          <a:xfrm>
            <a:off x="5539439" y="1380106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76EFE-0191-4C1C-AA33-1AEF3DB108B8}"/>
              </a:ext>
            </a:extLst>
          </p:cNvPr>
          <p:cNvSpPr/>
          <p:nvPr/>
        </p:nvSpPr>
        <p:spPr>
          <a:xfrm>
            <a:off x="3205425" y="1073060"/>
            <a:ext cx="2320354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Заявка субъекта МСП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D7C794-DB59-4BAC-9F2A-C1091CB317F0}"/>
              </a:ext>
            </a:extLst>
          </p:cNvPr>
          <p:cNvSpPr/>
          <p:nvPr/>
        </p:nvSpPr>
        <p:spPr>
          <a:xfrm>
            <a:off x="5924574" y="1073060"/>
            <a:ext cx="1948879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Передача заявки партнёру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F1BD450-2CAC-4006-91E5-28E879781127}"/>
              </a:ext>
            </a:extLst>
          </p:cNvPr>
          <p:cNvSpPr/>
          <p:nvPr/>
        </p:nvSpPr>
        <p:spPr>
          <a:xfrm>
            <a:off x="7873453" y="1398297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FFDB10-1958-4EB9-8361-BE3371DF2AFB}"/>
              </a:ext>
            </a:extLst>
          </p:cNvPr>
          <p:cNvSpPr/>
          <p:nvPr/>
        </p:nvSpPr>
        <p:spPr>
          <a:xfrm>
            <a:off x="8272248" y="935078"/>
            <a:ext cx="2143955" cy="17156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Подготовка, разработка проектов, согласование и передача работы субъекту МСП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DBB456-D0C7-4A8A-A5AF-D710F886C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" y="661947"/>
            <a:ext cx="2814293" cy="19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3280235">
            <a:off x="-1195566" y="3714403"/>
            <a:ext cx="7576720" cy="4235928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6792625" y="-287716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-902284" y="638973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68343" y="5274433"/>
            <a:ext cx="1368940" cy="1368940"/>
            <a:chOff x="5783810" y="4814119"/>
            <a:chExt cx="1346200" cy="1346200"/>
          </a:xfrm>
        </p:grpSpPr>
        <p:sp>
          <p:nvSpPr>
            <p:cNvPr id="14" name="Овал 13"/>
            <p:cNvSpPr/>
            <p:nvPr/>
          </p:nvSpPr>
          <p:spPr>
            <a:xfrm>
              <a:off x="5783810" y="4814119"/>
              <a:ext cx="1346200" cy="1346200"/>
            </a:xfrm>
            <a:prstGeom prst="ellipse">
              <a:avLst/>
            </a:prstGeom>
            <a:solidFill>
              <a:srgbClr val="ED53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367" y="5137594"/>
              <a:ext cx="700587" cy="61058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280330" y="839508"/>
            <a:ext cx="2849371" cy="677391"/>
            <a:chOff x="3829260" y="752996"/>
            <a:chExt cx="2052613" cy="487975"/>
          </a:xfrm>
        </p:grpSpPr>
        <p:sp>
          <p:nvSpPr>
            <p:cNvPr id="22" name="Прямоугольник 21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87892" y="982752"/>
            <a:ext cx="7841443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9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b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Обучение руководителей и сотрудников.</a:t>
            </a:r>
          </a:p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Формат обучения-повышение квалификации. </a:t>
            </a:r>
          </a:p>
          <a:p>
            <a:r>
              <a:rPr lang="ru-RU" sz="3200" u="sng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(для субъектов МСП бесплатно, в рамках лимита ЦПП РА).</a:t>
            </a:r>
          </a:p>
          <a:p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4433" y="47958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165081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9310" y="580224"/>
            <a:ext cx="8410705" cy="56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Содержание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43710" y="1693781"/>
            <a:ext cx="9113090" cy="400110"/>
            <a:chOff x="743710" y="1529806"/>
            <a:chExt cx="9141890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743710" y="1529806"/>
              <a:ext cx="9141890" cy="400110"/>
            </a:xfrm>
            <a:prstGeom prst="rect">
              <a:avLst/>
            </a:prstGeom>
            <a:solidFill>
              <a:srgbClr val="F7F2E5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1. 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Регистрация ООО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		    	         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Прямая соединительная линия 13"/>
            <p:cNvCxnSpPr>
              <a:cxnSpLocks/>
            </p:cNvCxnSpPr>
            <p:nvPr/>
          </p:nvCxnSpPr>
          <p:spPr>
            <a:xfrm>
              <a:off x="3811101" y="1805505"/>
              <a:ext cx="5726113" cy="0"/>
            </a:xfrm>
            <a:prstGeom prst="line">
              <a:avLst/>
            </a:prstGeom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743710" y="3194717"/>
            <a:ext cx="9113090" cy="707886"/>
            <a:chOff x="743710" y="1871004"/>
            <a:chExt cx="9141890" cy="707886"/>
          </a:xfrm>
          <a:solidFill>
            <a:srgbClr val="F7F2E5"/>
          </a:solidFill>
        </p:grpSpPr>
        <p:sp>
          <p:nvSpPr>
            <p:cNvPr id="8" name="TextBox 7"/>
            <p:cNvSpPr txBox="1"/>
            <p:nvPr/>
          </p:nvSpPr>
          <p:spPr>
            <a:xfrm>
              <a:off x="743710" y="1871004"/>
              <a:ext cx="914189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60363" lvl="0" indent="-360363"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4. 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Содействие в размещении на электронных торговых площадках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									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>
            <a:xfrm>
              <a:off x="2842175" y="2454549"/>
              <a:ext cx="6773119" cy="0"/>
            </a:xfrm>
            <a:prstGeom prst="line">
              <a:avLst/>
            </a:prstGeom>
            <a:grpFill/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743710" y="3989079"/>
            <a:ext cx="9113090" cy="659934"/>
            <a:chOff x="758110" y="3578247"/>
            <a:chExt cx="9113090" cy="3350758"/>
          </a:xfrm>
        </p:grpSpPr>
        <p:sp>
          <p:nvSpPr>
            <p:cNvPr id="9" name="TextBox 8"/>
            <p:cNvSpPr txBox="1"/>
            <p:nvPr/>
          </p:nvSpPr>
          <p:spPr>
            <a:xfrm>
              <a:off x="758110" y="3578247"/>
              <a:ext cx="9113090" cy="3350758"/>
            </a:xfrm>
            <a:prstGeom prst="rect">
              <a:avLst/>
            </a:prstGeom>
            <a:solidFill>
              <a:srgbClr val="F7F2E5"/>
            </a:solidFill>
          </p:spPr>
          <p:txBody>
            <a:bodyPr wrap="square" rtlCol="0">
              <a:spAutoFit/>
            </a:bodyPr>
            <a:lstStyle/>
            <a:p>
              <a:pPr marL="360363" lvl="0" indent="-360363"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5. 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Создание и модернизация </a:t>
              </a:r>
              <a:r>
                <a:rPr lang="en-US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web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-сайтов, интернет-магазинов и мобильных приложений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									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       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Прямая соединительная линия 20"/>
            <p:cNvCxnSpPr>
              <a:cxnSpLocks/>
            </p:cNvCxnSpPr>
            <p:nvPr/>
          </p:nvCxnSpPr>
          <p:spPr>
            <a:xfrm>
              <a:off x="6669875" y="6537917"/>
              <a:ext cx="2854037" cy="0"/>
            </a:xfrm>
            <a:prstGeom prst="line">
              <a:avLst/>
            </a:prstGeom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743710" y="4695350"/>
            <a:ext cx="9113090" cy="662719"/>
            <a:chOff x="776606" y="4422947"/>
            <a:chExt cx="9141890" cy="1561095"/>
          </a:xfrm>
        </p:grpSpPr>
        <p:sp>
          <p:nvSpPr>
            <p:cNvPr id="11" name="TextBox 10"/>
            <p:cNvSpPr txBox="1"/>
            <p:nvPr/>
          </p:nvSpPr>
          <p:spPr>
            <a:xfrm>
              <a:off x="776606" y="4422947"/>
              <a:ext cx="9141890" cy="1561095"/>
            </a:xfrm>
            <a:prstGeom prst="rect">
              <a:avLst/>
            </a:prstGeom>
            <a:solidFill>
              <a:srgbClr val="F7F2E5"/>
            </a:solidFill>
          </p:spPr>
          <p:txBody>
            <a:bodyPr wrap="square" rtlCol="0">
              <a:spAutoFit/>
            </a:bodyPr>
            <a:lstStyle/>
            <a:p>
              <a:pPr marL="360363" lvl="0" indent="-360363"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6. 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Участие в </a:t>
              </a:r>
              <a:r>
                <a:rPr lang="ru-RU" sz="2000" dirty="0" err="1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выстовочно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-ярмарочных мероприятий на территории РФ и международных выставках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										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Прямая соединительная линия 21"/>
            <p:cNvCxnSpPr>
              <a:cxnSpLocks/>
            </p:cNvCxnSpPr>
            <p:nvPr/>
          </p:nvCxnSpPr>
          <p:spPr>
            <a:xfrm>
              <a:off x="7785813" y="5799717"/>
              <a:ext cx="1784296" cy="0"/>
            </a:xfrm>
            <a:prstGeom prst="line">
              <a:avLst/>
            </a:prstGeom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43710" y="5460073"/>
            <a:ext cx="9127490" cy="400110"/>
            <a:chOff x="758110" y="4786439"/>
            <a:chExt cx="9141890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758110" y="4786439"/>
              <a:ext cx="9141890" cy="400110"/>
            </a:xfrm>
            <a:prstGeom prst="rect">
              <a:avLst/>
            </a:prstGeom>
            <a:solidFill>
              <a:srgbClr val="F7F2E5"/>
            </a:solidFill>
          </p:spPr>
          <p:txBody>
            <a:bodyPr wrap="square" rtlCol="0">
              <a:spAutoFit/>
            </a:bodyPr>
            <a:lstStyle/>
            <a:p>
              <a:pPr marL="360363" lvl="0" indent="-360363"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7.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Патентование и сертификация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								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>
              <a:cxnSpLocks/>
            </p:cNvCxnSpPr>
            <p:nvPr/>
          </p:nvCxnSpPr>
          <p:spPr>
            <a:xfrm>
              <a:off x="5760742" y="5056029"/>
              <a:ext cx="3776999" cy="0"/>
            </a:xfrm>
            <a:prstGeom prst="line">
              <a:avLst/>
            </a:prstGeom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752067" y="5471071"/>
            <a:ext cx="9127490" cy="918310"/>
            <a:chOff x="732031" y="4954492"/>
            <a:chExt cx="9141890" cy="2121538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732031" y="6058350"/>
              <a:ext cx="9141890" cy="1017680"/>
              <a:chOff x="746431" y="5912943"/>
              <a:chExt cx="9141890" cy="101768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46431" y="5912943"/>
                <a:ext cx="9141890" cy="1017680"/>
              </a:xfrm>
              <a:prstGeom prst="rect">
                <a:avLst/>
              </a:prstGeom>
              <a:solidFill>
                <a:srgbClr val="F7F2E5"/>
              </a:solidFill>
            </p:spPr>
            <p:txBody>
              <a:bodyPr wrap="square" rtlCol="0">
                <a:spAutoFit/>
              </a:bodyPr>
              <a:lstStyle/>
              <a:p>
                <a:pPr marL="360363" lvl="0" indent="-360363"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5338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Roboto Black" panose="02000000000000000000" pitchFamily="2" charset="0"/>
                    <a:cs typeface="+mn-cs"/>
                  </a:rPr>
                  <a:t>8.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6221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Roboto Black" panose="02000000000000000000" pitchFamily="2" charset="0"/>
                    <a:cs typeface="+mn-cs"/>
                  </a:rPr>
                  <a:t>Брендирование и разработка фирменного стиля</a:t>
                </a:r>
                <a:r>
                  <a:rPr lang="ru-RU" sz="2000" dirty="0">
                    <a:solidFill>
                      <a:srgbClr val="562212"/>
                    </a:solidFill>
                    <a:latin typeface="Arial Black" panose="020B0A04020102020204" pitchFamily="34" charset="0"/>
                    <a:ea typeface="Roboto Black" panose="02000000000000000000" pitchFamily="2" charset="0"/>
                  </a:rPr>
                  <a:t>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6221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Roboto Black" panose="02000000000000000000" pitchFamily="2" charset="0"/>
                    <a:cs typeface="+mn-cs"/>
                  </a:rPr>
                  <a:t>												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>
                <a:cxnSpLocks/>
              </p:cNvCxnSpPr>
              <p:nvPr/>
            </p:nvCxnSpPr>
            <p:spPr>
              <a:xfrm>
                <a:off x="8313546" y="6574778"/>
                <a:ext cx="1189422" cy="0"/>
              </a:xfrm>
              <a:prstGeom prst="line">
                <a:avLst/>
              </a:prstGeom>
              <a:ln w="19050" cap="rnd">
                <a:solidFill>
                  <a:srgbClr val="ED5338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Прямоугольник 2"/>
            <p:cNvSpPr/>
            <p:nvPr/>
          </p:nvSpPr>
          <p:spPr>
            <a:xfrm>
              <a:off x="9432079" y="4954492"/>
              <a:ext cx="441842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0363" marR="0" lvl="0" indent="-360363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43710" y="5975531"/>
            <a:ext cx="9121087" cy="979265"/>
            <a:chOff x="743710" y="5549273"/>
            <a:chExt cx="9149912" cy="979265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43710" y="6128428"/>
              <a:ext cx="9141890" cy="400110"/>
              <a:chOff x="743710" y="5471978"/>
              <a:chExt cx="9141890" cy="40011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43710" y="5471978"/>
                <a:ext cx="9141890" cy="400110"/>
              </a:xfrm>
              <a:prstGeom prst="rect">
                <a:avLst/>
              </a:prstGeom>
              <a:solidFill>
                <a:srgbClr val="F7F2E5"/>
              </a:solidFill>
            </p:spPr>
            <p:txBody>
              <a:bodyPr wrap="square" rtlCol="0">
                <a:spAutoFit/>
              </a:bodyPr>
              <a:lstStyle/>
              <a:p>
                <a:pPr marL="360363" lvl="0" indent="-360363">
                  <a:defRPr/>
                </a:pPr>
                <a:r>
                  <a:rPr lang="ru-RU" sz="2000" dirty="0">
                    <a:solidFill>
                      <a:srgbClr val="ED5338"/>
                    </a:solidFill>
                    <a:latin typeface="Arial Black" panose="020B0A04020102020204" pitchFamily="34" charset="0"/>
                    <a:ea typeface="Roboto Black" panose="02000000000000000000" pitchFamily="2" charset="0"/>
                  </a:rPr>
                  <a:t>9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5338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Roboto Black" panose="02000000000000000000" pitchFamily="2" charset="0"/>
                    <a:cs typeface="+mn-cs"/>
                  </a:rPr>
                  <a:t>.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6221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Roboto Black" panose="02000000000000000000" pitchFamily="2" charset="0"/>
                    <a:cs typeface="+mn-cs"/>
                  </a:rPr>
                  <a:t>Обучение МСП</a:t>
                </a:r>
                <a:r>
                  <a:rPr lang="ru-RU" sz="2000" dirty="0">
                    <a:solidFill>
                      <a:srgbClr val="562212"/>
                    </a:solidFill>
                    <a:latin typeface="Arial Black" panose="020B0A04020102020204" pitchFamily="34" charset="0"/>
                    <a:ea typeface="Roboto Black" panose="02000000000000000000" pitchFamily="2" charset="0"/>
                  </a:rPr>
                  <a:t>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6221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Roboto Black" panose="02000000000000000000" pitchFamily="2" charset="0"/>
                    <a:cs typeface="+mn-cs"/>
                  </a:rPr>
                  <a:t>													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Прямая соединительная линия 30"/>
              <p:cNvCxnSpPr>
                <a:cxnSpLocks/>
              </p:cNvCxnSpPr>
              <p:nvPr/>
            </p:nvCxnSpPr>
            <p:spPr>
              <a:xfrm>
                <a:off x="3398838" y="5752995"/>
                <a:ext cx="6123629" cy="0"/>
              </a:xfrm>
              <a:prstGeom prst="line">
                <a:avLst/>
              </a:prstGeom>
              <a:ln w="19050" cap="rnd">
                <a:solidFill>
                  <a:srgbClr val="ED5338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рямоугольник 3"/>
            <p:cNvSpPr/>
            <p:nvPr/>
          </p:nvSpPr>
          <p:spPr>
            <a:xfrm>
              <a:off x="9451082" y="5549273"/>
              <a:ext cx="442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0363" marR="0" lvl="0" indent="-360363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Roboto Black" panose="02000000000000000000" pitchFamily="2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3710" y="2208763"/>
            <a:ext cx="9113090" cy="417283"/>
            <a:chOff x="743710" y="1529806"/>
            <a:chExt cx="9141890" cy="707886"/>
          </a:xfrm>
        </p:grpSpPr>
        <p:sp>
          <p:nvSpPr>
            <p:cNvPr id="35" name="TextBox 34"/>
            <p:cNvSpPr txBox="1"/>
            <p:nvPr/>
          </p:nvSpPr>
          <p:spPr>
            <a:xfrm>
              <a:off x="743710" y="1529806"/>
              <a:ext cx="9141890" cy="707886"/>
            </a:xfrm>
            <a:prstGeom prst="rect">
              <a:avLst/>
            </a:prstGeom>
            <a:solidFill>
              <a:srgbClr val="F7F2E5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2.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Регистрация ИП и КФХ		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		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									         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Прямая соединительная линия 37"/>
            <p:cNvCxnSpPr>
              <a:cxnSpLocks/>
            </p:cNvCxnSpPr>
            <p:nvPr/>
          </p:nvCxnSpPr>
          <p:spPr>
            <a:xfrm>
              <a:off x="4517673" y="1965276"/>
              <a:ext cx="5004794" cy="0"/>
            </a:xfrm>
            <a:prstGeom prst="line">
              <a:avLst/>
            </a:prstGeom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743710" y="2701918"/>
            <a:ext cx="9113090" cy="406323"/>
            <a:chOff x="743710" y="1529806"/>
            <a:chExt cx="9141890" cy="1925607"/>
          </a:xfrm>
        </p:grpSpPr>
        <p:sp>
          <p:nvSpPr>
            <p:cNvPr id="40" name="TextBox 39"/>
            <p:cNvSpPr txBox="1"/>
            <p:nvPr/>
          </p:nvSpPr>
          <p:spPr>
            <a:xfrm>
              <a:off x="743710" y="1529806"/>
              <a:ext cx="9141890" cy="1925607"/>
            </a:xfrm>
            <a:prstGeom prst="rect">
              <a:avLst/>
            </a:prstGeom>
            <a:solidFill>
              <a:srgbClr val="F7F2E5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5338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3. 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Разработка Бизнес-Плана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</a:t>
              </a:r>
              <a:r>
                <a:rPr lang="ru-RU" sz="2000" dirty="0">
                  <a:solidFill>
                    <a:srgbClr val="562212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		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 Black" panose="020B0A04020102020204" pitchFamily="34" charset="0"/>
                  <a:ea typeface="Roboto Black" panose="02000000000000000000" pitchFamily="2" charset="0"/>
                  <a:cs typeface="+mn-cs"/>
                </a:rPr>
                <a:t>										         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>
              <a:cxnSpLocks/>
            </p:cNvCxnSpPr>
            <p:nvPr/>
          </p:nvCxnSpPr>
          <p:spPr>
            <a:xfrm flipV="1">
              <a:off x="5065907" y="2791247"/>
              <a:ext cx="4471307" cy="16435"/>
            </a:xfrm>
            <a:prstGeom prst="line">
              <a:avLst/>
            </a:prstGeom>
            <a:ln w="19050" cap="rnd">
              <a:solidFill>
                <a:srgbClr val="ED533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41"/>
          <p:cNvSpPr/>
          <p:nvPr/>
        </p:nvSpPr>
        <p:spPr>
          <a:xfrm>
            <a:off x="9536068" y="17319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519352" y="22091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526703" y="27434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D52BC9-A3CA-492B-8E38-603493AEFD8C}"/>
              </a:ext>
            </a:extLst>
          </p:cNvPr>
          <p:cNvSpPr/>
          <p:nvPr/>
        </p:nvSpPr>
        <p:spPr>
          <a:xfrm>
            <a:off x="9392073" y="3523699"/>
            <a:ext cx="441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 9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C9BA1C-CA19-4932-94F6-16D0757E8147}"/>
              </a:ext>
            </a:extLst>
          </p:cNvPr>
          <p:cNvSpPr/>
          <p:nvPr/>
        </p:nvSpPr>
        <p:spPr>
          <a:xfrm>
            <a:off x="9391410" y="4299611"/>
            <a:ext cx="488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922691C-70A7-4980-B062-C6A355C17759}"/>
              </a:ext>
            </a:extLst>
          </p:cNvPr>
          <p:cNvSpPr/>
          <p:nvPr/>
        </p:nvSpPr>
        <p:spPr>
          <a:xfrm>
            <a:off x="9358733" y="503475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2A9EF69-B194-45B7-88D7-B081D78D3E38}"/>
              </a:ext>
            </a:extLst>
          </p:cNvPr>
          <p:cNvSpPr/>
          <p:nvPr/>
        </p:nvSpPr>
        <p:spPr>
          <a:xfrm>
            <a:off x="9422854" y="6579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lvl="0" indent="-360363">
              <a:defRPr/>
            </a:pPr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08090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214A49C-BB72-4BBA-ABF6-E3AC7B9D3D8F}"/>
              </a:ext>
            </a:extLst>
          </p:cNvPr>
          <p:cNvSpPr/>
          <p:nvPr/>
        </p:nvSpPr>
        <p:spPr>
          <a:xfrm>
            <a:off x="2779310" y="1398297"/>
            <a:ext cx="398796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B1CD31A-5B3A-452B-969D-A64DFF08EA60}"/>
              </a:ext>
            </a:extLst>
          </p:cNvPr>
          <p:cNvSpPr/>
          <p:nvPr/>
        </p:nvSpPr>
        <p:spPr>
          <a:xfrm>
            <a:off x="5539439" y="1380106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76EFE-0191-4C1C-AA33-1AEF3DB108B8}"/>
              </a:ext>
            </a:extLst>
          </p:cNvPr>
          <p:cNvSpPr/>
          <p:nvPr/>
        </p:nvSpPr>
        <p:spPr>
          <a:xfrm>
            <a:off x="3205425" y="1073060"/>
            <a:ext cx="2320354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Заявка субъекта МСП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D7C794-DB59-4BAC-9F2A-C1091CB317F0}"/>
              </a:ext>
            </a:extLst>
          </p:cNvPr>
          <p:cNvSpPr/>
          <p:nvPr/>
        </p:nvSpPr>
        <p:spPr>
          <a:xfrm>
            <a:off x="5924574" y="793933"/>
            <a:ext cx="1948879" cy="17611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Центром Мой Бизнес заключается договор с обучающей организацией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F1BD450-2CAC-4006-91E5-28E879781127}"/>
              </a:ext>
            </a:extLst>
          </p:cNvPr>
          <p:cNvSpPr/>
          <p:nvPr/>
        </p:nvSpPr>
        <p:spPr>
          <a:xfrm>
            <a:off x="7873453" y="1398297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FFDB10-1958-4EB9-8361-BE3371DF2AFB}"/>
              </a:ext>
            </a:extLst>
          </p:cNvPr>
          <p:cNvSpPr/>
          <p:nvPr/>
        </p:nvSpPr>
        <p:spPr>
          <a:xfrm>
            <a:off x="8272248" y="935078"/>
            <a:ext cx="2143955" cy="14788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Процесс обучения сотрудника субъекта МСП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E138AE-1BE7-4AF6-A868-DB06281D9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" y="509410"/>
            <a:ext cx="2738721" cy="1875064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89D2ED1D-014B-45DB-8543-CDAD6391B79F}"/>
              </a:ext>
            </a:extLst>
          </p:cNvPr>
          <p:cNvSpPr/>
          <p:nvPr/>
        </p:nvSpPr>
        <p:spPr>
          <a:xfrm rot="5400000">
            <a:off x="9222585" y="2558624"/>
            <a:ext cx="565540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FA0245-549E-4B2A-B9A4-9E3231AB63DF}"/>
              </a:ext>
            </a:extLst>
          </p:cNvPr>
          <p:cNvSpPr/>
          <p:nvPr/>
        </p:nvSpPr>
        <p:spPr>
          <a:xfrm>
            <a:off x="8013844" y="3000924"/>
            <a:ext cx="2402359" cy="15792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документа подтверждающего прохождение обучения (повышения квалификации) </a:t>
            </a:r>
          </a:p>
        </p:txBody>
      </p:sp>
    </p:spTree>
    <p:extLst>
      <p:ext uri="{BB962C8B-B14F-4D97-AF65-F5344CB8AC3E}">
        <p14:creationId xmlns:p14="http://schemas.microsoft.com/office/powerpoint/2010/main" val="405511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10800000">
            <a:off x="-1698187" y="-1354013"/>
            <a:ext cx="6966537" cy="3894792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 rot="8100000">
            <a:off x="6691351" y="4031579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8470968">
            <a:off x="-1173830" y="638639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934" y="3146792"/>
            <a:ext cx="7563659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1. 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Регистрация ООО</a:t>
            </a:r>
            <a:b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u="sng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Госпошлина не уплачивается.</a:t>
            </a:r>
            <a:endParaRPr lang="en-US" sz="3200" u="sng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910" y="4887225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02960" y="-213360"/>
            <a:ext cx="1188720" cy="1205309"/>
            <a:chOff x="5008880" y="1849120"/>
            <a:chExt cx="1188720" cy="1205309"/>
          </a:xfrm>
          <a:solidFill>
            <a:srgbClr val="C59368">
              <a:alpha val="31000"/>
            </a:srgbClr>
          </a:solidFill>
        </p:grpSpPr>
        <p:sp>
          <p:nvSpPr>
            <p:cNvPr id="4" name="Овал 3"/>
            <p:cNvSpPr/>
            <p:nvPr/>
          </p:nvSpPr>
          <p:spPr>
            <a:xfrm>
              <a:off x="5008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770880" y="184912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64480" y="2235200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08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770880" y="2627709"/>
              <a:ext cx="426720" cy="426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74720" y="5443575"/>
            <a:ext cx="2119256" cy="1472882"/>
            <a:chOff x="2418080" y="4704080"/>
            <a:chExt cx="2032000" cy="1412239"/>
          </a:xfrm>
          <a:solidFill>
            <a:srgbClr val="EDD8C2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bright="-53000" contrast="39000"/>
          </a:blip>
          <a:stretch>
            <a:fillRect/>
          </a:stretch>
        </p:blipFill>
        <p:spPr>
          <a:xfrm>
            <a:off x="8795471" y="2105886"/>
            <a:ext cx="2491277" cy="8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233331C-29F5-4726-B11B-E7F9BDB057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1002603"/>
            <a:ext cx="2926861" cy="188443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2E75DD53-288D-4EF7-9ADA-6F740F33A43D}"/>
              </a:ext>
            </a:extLst>
          </p:cNvPr>
          <p:cNvSpPr/>
          <p:nvPr/>
        </p:nvSpPr>
        <p:spPr>
          <a:xfrm>
            <a:off x="3019225" y="1668595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255E265-EEC8-4624-983A-4D8A04AF1977}"/>
              </a:ext>
            </a:extLst>
          </p:cNvPr>
          <p:cNvSpPr/>
          <p:nvPr/>
        </p:nvSpPr>
        <p:spPr>
          <a:xfrm>
            <a:off x="3390700" y="988065"/>
            <a:ext cx="2732698" cy="25728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Заявление государственной регистрации юридического лица при создании, подписанное заявителем (форма Р11001) </a:t>
            </a:r>
            <a:r>
              <a:rPr lang="ru-RU" u="sng" dirty="0">
                <a:ea typeface="Calibri" panose="020F0502020204030204" pitchFamily="34" charset="0"/>
                <a:cs typeface="Times New Roman" panose="02020603050405020304" pitchFamily="18" charset="0"/>
              </a:rPr>
              <a:t>Госпошлина не уплачивается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96301709-8457-4797-A2A7-EB07351FDEDC}"/>
              </a:ext>
            </a:extLst>
          </p:cNvPr>
          <p:cNvSpPr/>
          <p:nvPr/>
        </p:nvSpPr>
        <p:spPr>
          <a:xfrm>
            <a:off x="6123398" y="1607440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2C91B3E-F0BB-4E4C-845C-9D7D9FF7BDEE}"/>
              </a:ext>
            </a:extLst>
          </p:cNvPr>
          <p:cNvSpPr/>
          <p:nvPr/>
        </p:nvSpPr>
        <p:spPr>
          <a:xfrm>
            <a:off x="6614985" y="988064"/>
            <a:ext cx="2476072" cy="25728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Решение о создании юридического лица в виде протокола, договора, или иного документа в соответствии с законодательством Российской Федерации</a:t>
            </a:r>
          </a:p>
          <a:p>
            <a:pPr algn="ctr"/>
            <a:endParaRPr lang="ru-RU" dirty="0"/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FC786B10-DE4C-4CF3-8C7C-5C9AA64847CB}"/>
              </a:ext>
            </a:extLst>
          </p:cNvPr>
          <p:cNvSpPr/>
          <p:nvPr/>
        </p:nvSpPr>
        <p:spPr>
          <a:xfrm rot="5400000">
            <a:off x="8519590" y="3713267"/>
            <a:ext cx="58102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E7BE2B2-856A-480A-974E-0C316D13BD2C}"/>
              </a:ext>
            </a:extLst>
          </p:cNvPr>
          <p:cNvSpPr/>
          <p:nvPr/>
        </p:nvSpPr>
        <p:spPr>
          <a:xfrm>
            <a:off x="6614985" y="4180242"/>
            <a:ext cx="2476072" cy="13870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Учредительный документ юридического лица (Устав или положение)</a:t>
            </a:r>
          </a:p>
          <a:p>
            <a:pPr algn="ctr"/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C3E1695-BF43-4E02-BC6E-D727A680CC66}"/>
              </a:ext>
            </a:extLst>
          </p:cNvPr>
          <p:cNvSpPr/>
          <p:nvPr/>
        </p:nvSpPr>
        <p:spPr>
          <a:xfrm>
            <a:off x="3750067" y="4180242"/>
            <a:ext cx="2476072" cy="13870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Доверенность, оформленная уставленном законом порядке</a:t>
            </a:r>
          </a:p>
          <a:p>
            <a:pPr algn="ctr"/>
            <a:endParaRPr lang="ru-RU" dirty="0"/>
          </a:p>
        </p:txBody>
      </p: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id="{6B0E2CBE-324F-4BB0-ACB9-D0DA09311C2C}"/>
              </a:ext>
            </a:extLst>
          </p:cNvPr>
          <p:cNvSpPr/>
          <p:nvPr/>
        </p:nvSpPr>
        <p:spPr>
          <a:xfrm rot="10800000">
            <a:off x="6243510" y="4709539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1" name="Стрелка: вправо 50">
            <a:extLst>
              <a:ext uri="{FF2B5EF4-FFF2-40B4-BE49-F238E27FC236}">
                <a16:creationId xmlns:a16="http://schemas.microsoft.com/office/drawing/2014/main" id="{448C8F04-8D42-49BF-AE92-CE4546F57D3F}"/>
              </a:ext>
            </a:extLst>
          </p:cNvPr>
          <p:cNvSpPr/>
          <p:nvPr/>
        </p:nvSpPr>
        <p:spPr>
          <a:xfrm rot="10800000">
            <a:off x="3265228" y="4735634"/>
            <a:ext cx="476154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E7F69EB-C408-45C2-89B2-1204060E4E9D}"/>
              </a:ext>
            </a:extLst>
          </p:cNvPr>
          <p:cNvSpPr/>
          <p:nvPr/>
        </p:nvSpPr>
        <p:spPr>
          <a:xfrm>
            <a:off x="908629" y="3326250"/>
            <a:ext cx="2339229" cy="32308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Срок предоставления государственной услуги составляет 3 рабочих дня с момента подачи заявителем заявления о государственной регистрации юридического лица при создании</a:t>
            </a:r>
          </a:p>
          <a:p>
            <a:pPr algn="ctr"/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D058378-8795-45A1-817D-154200011E71}"/>
              </a:ext>
            </a:extLst>
          </p:cNvPr>
          <p:cNvSpPr/>
          <p:nvPr/>
        </p:nvSpPr>
        <p:spPr>
          <a:xfrm>
            <a:off x="3647927" y="5756664"/>
            <a:ext cx="5024063" cy="16298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Выдача Свидетельства о постановке на учет юридического лица в налоговом органе, лист записи ЕГРЮЛ, Устав с отметкой регистрирующего органа, Решение об отказе в государственной регистрации (в случае отказа в предоставлении государственной услуги)</a:t>
            </a:r>
          </a:p>
        </p:txBody>
      </p:sp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07176D37-160E-4D74-8C7D-0BE2AAB00981}"/>
              </a:ext>
            </a:extLst>
          </p:cNvPr>
          <p:cNvSpPr/>
          <p:nvPr/>
        </p:nvSpPr>
        <p:spPr>
          <a:xfrm>
            <a:off x="3247858" y="6258375"/>
            <a:ext cx="371475" cy="31323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4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3280235">
            <a:off x="-1195566" y="3714403"/>
            <a:ext cx="7576720" cy="4235928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6792625" y="-287716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-902284" y="638973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68343" y="5274433"/>
            <a:ext cx="1368940" cy="1368940"/>
            <a:chOff x="5783810" y="4814119"/>
            <a:chExt cx="1346200" cy="1346200"/>
          </a:xfrm>
        </p:grpSpPr>
        <p:sp>
          <p:nvSpPr>
            <p:cNvPr id="14" name="Овал 13"/>
            <p:cNvSpPr/>
            <p:nvPr/>
          </p:nvSpPr>
          <p:spPr>
            <a:xfrm>
              <a:off x="5783810" y="4814119"/>
              <a:ext cx="1346200" cy="1346200"/>
            </a:xfrm>
            <a:prstGeom prst="ellipse">
              <a:avLst/>
            </a:prstGeom>
            <a:solidFill>
              <a:srgbClr val="ED53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367" y="5137594"/>
              <a:ext cx="700587" cy="61058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280330" y="839508"/>
            <a:ext cx="2849371" cy="677391"/>
            <a:chOff x="3829260" y="752996"/>
            <a:chExt cx="2052613" cy="487975"/>
          </a:xfrm>
        </p:grpSpPr>
        <p:sp>
          <p:nvSpPr>
            <p:cNvPr id="22" name="Прямоугольник 21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0203" y="2433450"/>
            <a:ext cx="5592219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b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Регистрация ИП и КФХ </a:t>
            </a:r>
            <a:r>
              <a:rPr lang="ru-RU" sz="3200" u="sng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Госпошлина не уплачивается.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4433" y="47958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46511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9578B7-9614-4682-A357-DEA819C14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" y="681622"/>
            <a:ext cx="3122466" cy="1951775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214A49C-BB72-4BBA-ABF6-E3AC7B9D3D8F}"/>
              </a:ext>
            </a:extLst>
          </p:cNvPr>
          <p:cNvSpPr/>
          <p:nvPr/>
        </p:nvSpPr>
        <p:spPr>
          <a:xfrm>
            <a:off x="3194385" y="1381285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76A545-D025-4A5C-9703-829F8BBA87AC}"/>
              </a:ext>
            </a:extLst>
          </p:cNvPr>
          <p:cNvSpPr/>
          <p:nvPr/>
        </p:nvSpPr>
        <p:spPr>
          <a:xfrm>
            <a:off x="3565860" y="603821"/>
            <a:ext cx="2691830" cy="21804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Заявление о государственной регистрации физического лица в качестве индивидуального предпринимателя (форма №21001; №21002)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BBC535-94FB-4248-ABBA-B1EAB2D9EB51}"/>
              </a:ext>
            </a:extLst>
          </p:cNvPr>
          <p:cNvSpPr/>
          <p:nvPr/>
        </p:nvSpPr>
        <p:spPr>
          <a:xfrm>
            <a:off x="6631499" y="944044"/>
            <a:ext cx="2691830" cy="11507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Документ, удостоверяющий личность (паспорт) (для физического лица)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B1CD31A-5B3A-452B-969D-A64DFF08EA60}"/>
              </a:ext>
            </a:extLst>
          </p:cNvPr>
          <p:cNvSpPr/>
          <p:nvPr/>
        </p:nvSpPr>
        <p:spPr>
          <a:xfrm>
            <a:off x="6257690" y="1381285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: изогнутая 8">
            <a:extLst>
              <a:ext uri="{FF2B5EF4-FFF2-40B4-BE49-F238E27FC236}">
                <a16:creationId xmlns:a16="http://schemas.microsoft.com/office/drawing/2014/main" id="{B12DE536-6A01-48A2-8538-802FE343BD0C}"/>
              </a:ext>
            </a:extLst>
          </p:cNvPr>
          <p:cNvSpPr/>
          <p:nvPr/>
        </p:nvSpPr>
        <p:spPr>
          <a:xfrm rot="5400000">
            <a:off x="9133490" y="1845014"/>
            <a:ext cx="1340780" cy="965771"/>
          </a:xfrm>
          <a:prstGeom prst="ben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1A8567-E4AA-41E6-80B3-362A8E309B7B}"/>
              </a:ext>
            </a:extLst>
          </p:cNvPr>
          <p:cNvSpPr/>
          <p:nvPr/>
        </p:nvSpPr>
        <p:spPr>
          <a:xfrm>
            <a:off x="6842589" y="3082246"/>
            <a:ext cx="3671375" cy="22911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Срок предоставления государственной услуги составляет не более 3 рабочих дней с момента подачи заявителем заявления о государственной регистрации физического лица в качестве индивидуального предпринимателя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DD389D-F36B-4649-B4E3-79C69425AECB}"/>
              </a:ext>
            </a:extLst>
          </p:cNvPr>
          <p:cNvSpPr/>
          <p:nvPr/>
        </p:nvSpPr>
        <p:spPr>
          <a:xfrm>
            <a:off x="1671551" y="3192909"/>
            <a:ext cx="4799562" cy="21804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Результат услуги.</a:t>
            </a:r>
          </a:p>
          <a:p>
            <a:pPr algn="ctr"/>
            <a:r>
              <a:rPr lang="ru-RU" dirty="0"/>
              <a:t>1.Свидетельство о постановке на учет в качестве индивидуального предпринимателя</a:t>
            </a:r>
          </a:p>
          <a:p>
            <a:pPr algn="ctr"/>
            <a:r>
              <a:rPr lang="ru-RU" dirty="0"/>
              <a:t>2. Лист ЕГРИП</a:t>
            </a:r>
          </a:p>
          <a:p>
            <a:pPr algn="ctr"/>
            <a:r>
              <a:rPr lang="ru-RU" dirty="0"/>
              <a:t>3. Решение об отказе в государственной регистрации (в случае отказа в предоставлении государственной услуги)</a:t>
            </a:r>
          </a:p>
          <a:p>
            <a:pPr algn="ctr"/>
            <a:endParaRPr lang="ru-RU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81D0D51-9AF9-4D9C-BE9D-9036B22CF03A}"/>
              </a:ext>
            </a:extLst>
          </p:cNvPr>
          <p:cNvSpPr/>
          <p:nvPr/>
        </p:nvSpPr>
        <p:spPr>
          <a:xfrm rot="10800000">
            <a:off x="6471114" y="4089702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41FB7-06A4-47A1-8EFC-DC9A8CE0AF42}"/>
              </a:ext>
            </a:extLst>
          </p:cNvPr>
          <p:cNvSpPr txBox="1"/>
          <p:nvPr/>
        </p:nvSpPr>
        <p:spPr>
          <a:xfrm>
            <a:off x="71919" y="6955854"/>
            <a:ext cx="533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Вновь созданы за 2020 г. (Майкопский район): 2 ИП </a:t>
            </a:r>
          </a:p>
        </p:txBody>
      </p:sp>
    </p:spTree>
    <p:extLst>
      <p:ext uri="{BB962C8B-B14F-4D97-AF65-F5344CB8AC3E}">
        <p14:creationId xmlns:p14="http://schemas.microsoft.com/office/powerpoint/2010/main" val="233430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3280235">
            <a:off x="-1195566" y="3714403"/>
            <a:ext cx="7576720" cy="4235928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6792625" y="-287716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-902284" y="638973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68343" y="5274433"/>
            <a:ext cx="1368940" cy="1368940"/>
            <a:chOff x="5783810" y="4814119"/>
            <a:chExt cx="1346200" cy="1346200"/>
          </a:xfrm>
        </p:grpSpPr>
        <p:sp>
          <p:nvSpPr>
            <p:cNvPr id="14" name="Овал 13"/>
            <p:cNvSpPr/>
            <p:nvPr/>
          </p:nvSpPr>
          <p:spPr>
            <a:xfrm>
              <a:off x="5783810" y="4814119"/>
              <a:ext cx="1346200" cy="1346200"/>
            </a:xfrm>
            <a:prstGeom prst="ellipse">
              <a:avLst/>
            </a:prstGeom>
            <a:solidFill>
              <a:srgbClr val="ED53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367" y="5137594"/>
              <a:ext cx="700587" cy="61058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280330" y="839508"/>
            <a:ext cx="2849371" cy="677391"/>
            <a:chOff x="3829260" y="752996"/>
            <a:chExt cx="2052613" cy="487975"/>
          </a:xfrm>
        </p:grpSpPr>
        <p:sp>
          <p:nvSpPr>
            <p:cNvPr id="22" name="Прямоугольник 21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4808" y="1516899"/>
            <a:ext cx="5592219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b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Разработка Бизнес-Плана</a:t>
            </a:r>
          </a:p>
          <a:p>
            <a:r>
              <a:rPr lang="ru-RU" sz="3200" u="sng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(для субъектов МСП бесплатно, в рамках лимита ЦПП РА).</a:t>
            </a:r>
          </a:p>
          <a:p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4433" y="47958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177131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214A49C-BB72-4BBA-ABF6-E3AC7B9D3D8F}"/>
              </a:ext>
            </a:extLst>
          </p:cNvPr>
          <p:cNvSpPr/>
          <p:nvPr/>
        </p:nvSpPr>
        <p:spPr>
          <a:xfrm>
            <a:off x="2822910" y="1381285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9B1CD31A-5B3A-452B-969D-A64DFF08EA60}"/>
              </a:ext>
            </a:extLst>
          </p:cNvPr>
          <p:cNvSpPr/>
          <p:nvPr/>
        </p:nvSpPr>
        <p:spPr>
          <a:xfrm>
            <a:off x="5539439" y="1380106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76EFE-0191-4C1C-AA33-1AEF3DB108B8}"/>
              </a:ext>
            </a:extLst>
          </p:cNvPr>
          <p:cNvSpPr/>
          <p:nvPr/>
        </p:nvSpPr>
        <p:spPr>
          <a:xfrm>
            <a:off x="3205425" y="1073060"/>
            <a:ext cx="2320354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Заявка субъекта МСП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D7C794-DB59-4BAC-9F2A-C1091CB317F0}"/>
              </a:ext>
            </a:extLst>
          </p:cNvPr>
          <p:cNvSpPr/>
          <p:nvPr/>
        </p:nvSpPr>
        <p:spPr>
          <a:xfrm>
            <a:off x="5924574" y="1073060"/>
            <a:ext cx="1948879" cy="9177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Передача заявки партнёру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F1BD450-2CAC-4006-91E5-28E879781127}"/>
              </a:ext>
            </a:extLst>
          </p:cNvPr>
          <p:cNvSpPr/>
          <p:nvPr/>
        </p:nvSpPr>
        <p:spPr>
          <a:xfrm>
            <a:off x="7873453" y="1398297"/>
            <a:ext cx="371475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E2F1EC-07F8-4777-A32F-888E4AF01A58}"/>
              </a:ext>
            </a:extLst>
          </p:cNvPr>
          <p:cNvSpPr/>
          <p:nvPr/>
        </p:nvSpPr>
        <p:spPr>
          <a:xfrm>
            <a:off x="8284909" y="1073060"/>
            <a:ext cx="1948880" cy="1060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Сбор и анализ информации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FFDB10-1958-4EB9-8361-BE3371DF2AFB}"/>
              </a:ext>
            </a:extLst>
          </p:cNvPr>
          <p:cNvSpPr/>
          <p:nvPr/>
        </p:nvSpPr>
        <p:spPr>
          <a:xfrm>
            <a:off x="8187368" y="2737654"/>
            <a:ext cx="2143955" cy="14788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и передача бизнес-плана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E9F709D-BE69-4842-9B0C-7FD7CC7938D7}"/>
              </a:ext>
            </a:extLst>
          </p:cNvPr>
          <p:cNvSpPr/>
          <p:nvPr/>
        </p:nvSpPr>
        <p:spPr>
          <a:xfrm rot="5400000">
            <a:off x="8977655" y="2292574"/>
            <a:ext cx="563383" cy="2762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6BFD8F-F661-4466-B7EE-683EA706C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" y="699520"/>
            <a:ext cx="2707420" cy="191362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121DE0-082B-4AFA-BD51-4BA110811B54}"/>
              </a:ext>
            </a:extLst>
          </p:cNvPr>
          <p:cNvSpPr/>
          <p:nvPr/>
        </p:nvSpPr>
        <p:spPr>
          <a:xfrm>
            <a:off x="106907" y="7049572"/>
            <a:ext cx="5262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Разработано бизнес-планов (Майкопский район): 4</a:t>
            </a:r>
          </a:p>
        </p:txBody>
      </p:sp>
    </p:spTree>
    <p:extLst>
      <p:ext uri="{BB962C8B-B14F-4D97-AF65-F5344CB8AC3E}">
        <p14:creationId xmlns:p14="http://schemas.microsoft.com/office/powerpoint/2010/main" val="24038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1"/>
            <a:ext cx="10691813" cy="755967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44173"/>
          <a:stretch/>
        </p:blipFill>
        <p:spPr>
          <a:xfrm rot="3280235">
            <a:off x="-1195566" y="3714403"/>
            <a:ext cx="7576720" cy="4235928"/>
          </a:xfrm>
          <a:prstGeom prst="rect">
            <a:avLst/>
          </a:prstGeom>
        </p:spPr>
      </p:pic>
      <p:sp>
        <p:nvSpPr>
          <p:cNvPr id="19" name="Арка 18"/>
          <p:cNvSpPr/>
          <p:nvPr/>
        </p:nvSpPr>
        <p:spPr>
          <a:xfrm>
            <a:off x="6792625" y="-2877161"/>
            <a:ext cx="6496390" cy="6496390"/>
          </a:xfrm>
          <a:prstGeom prst="blockArc">
            <a:avLst>
              <a:gd name="adj1" fmla="val 956724"/>
              <a:gd name="adj2" fmla="val 11921681"/>
              <a:gd name="adj3" fmla="val 18078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Арка 17"/>
          <p:cNvSpPr/>
          <p:nvPr/>
        </p:nvSpPr>
        <p:spPr>
          <a:xfrm rot="7991782">
            <a:off x="-902284" y="6389731"/>
            <a:ext cx="3537529" cy="3537529"/>
          </a:xfrm>
          <a:prstGeom prst="blockArc">
            <a:avLst>
              <a:gd name="adj1" fmla="val 3346679"/>
              <a:gd name="adj2" fmla="val 13202193"/>
              <a:gd name="adj3" fmla="val 12415"/>
            </a:avLst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726" y="353128"/>
            <a:ext cx="1295626" cy="3732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468343" y="5274433"/>
            <a:ext cx="1368940" cy="1368940"/>
            <a:chOff x="5783810" y="4814119"/>
            <a:chExt cx="1346200" cy="1346200"/>
          </a:xfrm>
        </p:grpSpPr>
        <p:sp>
          <p:nvSpPr>
            <p:cNvPr id="14" name="Овал 13"/>
            <p:cNvSpPr/>
            <p:nvPr/>
          </p:nvSpPr>
          <p:spPr>
            <a:xfrm>
              <a:off x="5783810" y="4814119"/>
              <a:ext cx="1346200" cy="1346200"/>
            </a:xfrm>
            <a:prstGeom prst="ellipse">
              <a:avLst/>
            </a:prstGeom>
            <a:solidFill>
              <a:srgbClr val="ED53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367" y="5137594"/>
              <a:ext cx="700587" cy="610588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3280330" y="839508"/>
            <a:ext cx="2849371" cy="677391"/>
            <a:chOff x="3829260" y="752996"/>
            <a:chExt cx="2052613" cy="487975"/>
          </a:xfrm>
        </p:grpSpPr>
        <p:sp>
          <p:nvSpPr>
            <p:cNvPr id="22" name="Прямоугольник 21"/>
            <p:cNvSpPr/>
            <p:nvPr/>
          </p:nvSpPr>
          <p:spPr>
            <a:xfrm rot="2700000">
              <a:off x="3829260" y="752998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00000">
              <a:off x="4591260" y="752997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2700000">
              <a:off x="5393900" y="752996"/>
              <a:ext cx="487973" cy="487973"/>
            </a:xfrm>
            <a:prstGeom prst="rect">
              <a:avLst/>
            </a:prstGeom>
            <a:solidFill>
              <a:srgbClr val="EDD8C2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82059" y="539750"/>
            <a:ext cx="5592219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4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. </a:t>
            </a:r>
            <a:b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Содействие в размещении электронных торговых площадках </a:t>
            </a:r>
          </a:p>
          <a:p>
            <a:r>
              <a:rPr lang="ru-RU" sz="3200" u="sng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(для субъектов МСП бесплатно, в рамках лимита ЦПП РА).</a:t>
            </a:r>
          </a:p>
          <a:p>
            <a:endParaRPr lang="ru-RU" sz="40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4433" y="4795814"/>
            <a:ext cx="2398886" cy="10406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1449870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7838</TotalTime>
  <Words>538</Words>
  <Application>Microsoft Office PowerPoint</Application>
  <PresentationFormat>Произвольный</PresentationFormat>
  <Paragraphs>95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Аслан Хут</cp:lastModifiedBy>
  <cp:revision>610</cp:revision>
  <cp:lastPrinted>2019-05-25T08:03:43Z</cp:lastPrinted>
  <dcterms:created xsi:type="dcterms:W3CDTF">2019-04-26T08:56:54Z</dcterms:created>
  <dcterms:modified xsi:type="dcterms:W3CDTF">2020-06-19T06:40:44Z</dcterms:modified>
</cp:coreProperties>
</file>